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3"/>
  </p:notesMasterIdLst>
  <p:sldIdLst>
    <p:sldId id="1370" r:id="rId2"/>
    <p:sldId id="258" r:id="rId3"/>
    <p:sldId id="274" r:id="rId4"/>
    <p:sldId id="279" r:id="rId5"/>
    <p:sldId id="260" r:id="rId6"/>
    <p:sldId id="280" r:id="rId7"/>
    <p:sldId id="276" r:id="rId8"/>
    <p:sldId id="281" r:id="rId9"/>
    <p:sldId id="293" r:id="rId10"/>
    <p:sldId id="282" r:id="rId11"/>
    <p:sldId id="283" r:id="rId12"/>
    <p:sldId id="284" r:id="rId13"/>
    <p:sldId id="285" r:id="rId14"/>
    <p:sldId id="286" r:id="rId15"/>
    <p:sldId id="275" r:id="rId16"/>
    <p:sldId id="287" r:id="rId17"/>
    <p:sldId id="288" r:id="rId18"/>
    <p:sldId id="290" r:id="rId19"/>
    <p:sldId id="289" r:id="rId20"/>
    <p:sldId id="291" r:id="rId21"/>
    <p:sldId id="292" r:id="rId22"/>
  </p:sldIdLst>
  <p:sldSz cx="12192000" cy="6858000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828B6"/>
    <a:srgbClr val="0000FF"/>
    <a:srgbClr val="006633"/>
    <a:srgbClr val="CC0099"/>
    <a:srgbClr val="FFE38B"/>
    <a:srgbClr val="FF6600"/>
    <a:srgbClr val="008000"/>
    <a:srgbClr val="1F497D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83741" autoAdjust="0"/>
  </p:normalViewPr>
  <p:slideViewPr>
    <p:cSldViewPr>
      <p:cViewPr varScale="1">
        <p:scale>
          <a:sx n="79" d="100"/>
          <a:sy n="79" d="100"/>
        </p:scale>
        <p:origin x="144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40963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40964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65475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65475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67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1963" y="720725"/>
            <a:ext cx="6391275" cy="3595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59300"/>
            <a:ext cx="5846762" cy="4316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65475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65475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fld id="{C3546CF7-A194-45C3-A85B-C450ED91A5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0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732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3546CF7-A194-45C3-A85B-C450ED91A59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030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 baseline="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 bwMode="auto">
          <a:xfrm>
            <a:off x="10261600" y="6243639"/>
            <a:ext cx="1314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>
              <a:defRPr/>
            </a:pPr>
            <a:fld id="{5E0127AB-56F0-4C4C-B69D-62B61AF947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5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1"/>
            <a:ext cx="11195051" cy="4830763"/>
          </a:xfrm>
        </p:spPr>
        <p:txBody>
          <a:bodyPr/>
          <a:lstStyle>
            <a:lvl1pPr marL="344488" indent="-344488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1pPr>
            <a:lvl2pPr marL="795338" indent="-338138"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/>
            </a:lvl2pPr>
            <a:lvl3pPr marL="1139825" indent="-225425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3pPr>
            <a:lvl4pPr marL="1603375" indent="-231775"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/>
            </a:lvl4pPr>
            <a:lvl5pPr marL="2054225" indent="-225425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A892077-436D-426A-B82D-1A55919DD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20053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00201"/>
            <a:ext cx="11195051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Freeform 6"/>
          <p:cNvSpPr>
            <a:spLocks noChangeArrowheads="1"/>
          </p:cNvSpPr>
          <p:nvPr/>
        </p:nvSpPr>
        <p:spPr bwMode="auto">
          <a:xfrm>
            <a:off x="304800" y="228600"/>
            <a:ext cx="111760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304800" y="6324599"/>
            <a:ext cx="11176000" cy="0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381000" y="6248400"/>
            <a:ext cx="9448800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 algn="l"/>
            <a:endParaRPr lang="en-US" altLang="en-US" sz="1600" dirty="0">
              <a:latin typeface="Arial" pitchFamily="34" charset="0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10261600" y="6243639"/>
            <a:ext cx="1314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>
              <a:defRPr/>
            </a:pPr>
            <a:fld id="{5E0127AB-56F0-4C4C-B69D-62B61AF947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663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9pPr>
    </p:titleStyle>
    <p:bodyStyle>
      <a:lvl1pPr marL="342900" indent="-342900" algn="l" defTabSz="457200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CMSC 449/691</a:t>
            </a:r>
            <a:br>
              <a:rPr lang="en-US" dirty="0"/>
            </a:br>
            <a:r>
              <a:rPr lang="en-US" dirty="0"/>
              <a:t>Malware Analysis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Lecture 13</a:t>
            </a:r>
            <a:endParaRPr lang="en-US" dirty="0"/>
          </a:p>
          <a:p>
            <a:r>
              <a:rPr lang="en-US" dirty="0"/>
              <a:t>Following Malware Execution</a:t>
            </a:r>
          </a:p>
        </p:txBody>
      </p:sp>
    </p:spTree>
    <p:extLst>
      <p:ext uri="{BB962C8B-B14F-4D97-AF65-F5344CB8AC3E}">
        <p14:creationId xmlns:p14="http://schemas.microsoft.com/office/powerpoint/2010/main" val="1938284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Malware contains an executable as a resource</a:t>
            </a:r>
          </a:p>
          <a:p>
            <a:endParaRPr lang="en-US" dirty="0"/>
          </a:p>
          <a:p>
            <a:r>
              <a:rPr lang="en-US" dirty="0"/>
              <a:t>Uses </a:t>
            </a:r>
            <a:r>
              <a:rPr lang="en-US" dirty="0" err="1"/>
              <a:t>FindResource</a:t>
            </a:r>
            <a:r>
              <a:rPr lang="en-US" dirty="0"/>
              <a:t>, </a:t>
            </a:r>
            <a:r>
              <a:rPr lang="en-US" dirty="0" err="1"/>
              <a:t>LoadResource</a:t>
            </a:r>
            <a:r>
              <a:rPr lang="en-US" dirty="0"/>
              <a:t>, </a:t>
            </a:r>
            <a:r>
              <a:rPr lang="en-US" dirty="0" err="1"/>
              <a:t>CreateFile</a:t>
            </a:r>
            <a:r>
              <a:rPr lang="en-US" dirty="0"/>
              <a:t>, etc. to write resource to a file</a:t>
            </a:r>
          </a:p>
          <a:p>
            <a:endParaRPr lang="en-US" dirty="0"/>
          </a:p>
          <a:p>
            <a:r>
              <a:rPr lang="en-US" dirty="0"/>
              <a:t>Uses </a:t>
            </a:r>
            <a:r>
              <a:rPr lang="en-US" dirty="0" err="1"/>
              <a:t>CreateProcess</a:t>
            </a:r>
            <a:r>
              <a:rPr lang="en-US" dirty="0"/>
              <a:t> to run this file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an Embedded Executable</a:t>
            </a:r>
          </a:p>
        </p:txBody>
      </p:sp>
    </p:spTree>
    <p:extLst>
      <p:ext uri="{BB962C8B-B14F-4D97-AF65-F5344CB8AC3E}">
        <p14:creationId xmlns:p14="http://schemas.microsoft.com/office/powerpoint/2010/main" val="1724008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Remote shell – allows an attacker to run commands on the victim’s computer remotely</a:t>
            </a:r>
          </a:p>
          <a:p>
            <a:endParaRPr lang="en-US" dirty="0"/>
          </a:p>
          <a:p>
            <a:r>
              <a:rPr lang="en-US" dirty="0"/>
              <a:t>Can create a remote shell by opening a socket and using a single call to </a:t>
            </a:r>
            <a:r>
              <a:rPr lang="en-US" dirty="0" err="1"/>
              <a:t>CreateProcess</a:t>
            </a:r>
            <a:r>
              <a:rPr lang="en-US" dirty="0"/>
              <a:t>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Remote Shell</a:t>
            </a:r>
          </a:p>
        </p:txBody>
      </p:sp>
    </p:spTree>
    <p:extLst>
      <p:ext uri="{BB962C8B-B14F-4D97-AF65-F5344CB8AC3E}">
        <p14:creationId xmlns:p14="http://schemas.microsoft.com/office/powerpoint/2010/main" val="3690476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to pass specific arguments to </a:t>
            </a:r>
            <a:r>
              <a:rPr lang="en-US" dirty="0" err="1"/>
              <a:t>CreateProcess</a:t>
            </a:r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dirty="0" err="1"/>
              <a:t>lpStartupInfo</a:t>
            </a:r>
            <a:r>
              <a:rPr lang="en-US" dirty="0"/>
              <a:t> parameter points to a STARTUPINFO </a:t>
            </a:r>
            <a:r>
              <a:rPr lang="en-US" dirty="0" err="1"/>
              <a:t>struct</a:t>
            </a:r>
            <a:endParaRPr lang="en-US" dirty="0"/>
          </a:p>
          <a:p>
            <a:pPr lvl="1"/>
            <a:r>
              <a:rPr lang="en-US" dirty="0"/>
              <a:t>This </a:t>
            </a:r>
            <a:r>
              <a:rPr lang="en-US" dirty="0" err="1"/>
              <a:t>struct</a:t>
            </a:r>
            <a:r>
              <a:rPr lang="en-US" dirty="0"/>
              <a:t> contains handles to </a:t>
            </a:r>
            <a:r>
              <a:rPr lang="en-US" dirty="0" err="1"/>
              <a:t>stdin</a:t>
            </a:r>
            <a:r>
              <a:rPr lang="en-US" dirty="0"/>
              <a:t>, </a:t>
            </a:r>
            <a:r>
              <a:rPr lang="en-US" dirty="0" err="1"/>
              <a:t>stdout</a:t>
            </a:r>
            <a:r>
              <a:rPr lang="en-US" dirty="0"/>
              <a:t>, and </a:t>
            </a:r>
            <a:r>
              <a:rPr lang="en-US" dirty="0" err="1"/>
              <a:t>stderr</a:t>
            </a:r>
            <a:endParaRPr lang="en-US" dirty="0"/>
          </a:p>
          <a:p>
            <a:pPr lvl="1"/>
            <a:r>
              <a:rPr lang="en-US" dirty="0"/>
              <a:t>Point stdin, </a:t>
            </a:r>
            <a:r>
              <a:rPr lang="en-US" dirty="0" err="1"/>
              <a:t>stdout</a:t>
            </a:r>
            <a:r>
              <a:rPr lang="en-US" dirty="0"/>
              <a:t>, and stderr </a:t>
            </a:r>
            <a:r>
              <a:rPr lang="en-US"/>
              <a:t>to the </a:t>
            </a:r>
            <a:r>
              <a:rPr lang="en-US" dirty="0"/>
              <a:t>socket</a:t>
            </a:r>
          </a:p>
          <a:p>
            <a:pPr lvl="1"/>
            <a:r>
              <a:rPr lang="en-US" dirty="0"/>
              <a:t>Call </a:t>
            </a:r>
            <a:r>
              <a:rPr lang="en-US" dirty="0" err="1"/>
              <a:t>CreateProcess</a:t>
            </a:r>
            <a:r>
              <a:rPr lang="en-US" dirty="0"/>
              <a:t> to run cmd.exe</a:t>
            </a:r>
          </a:p>
          <a:p>
            <a:pPr lvl="1"/>
            <a:endParaRPr lang="en-US" dirty="0"/>
          </a:p>
          <a:p>
            <a:r>
              <a:rPr lang="en-US" dirty="0"/>
              <a:t>All input from the malware actor over the socket is run on the command line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Remote Shell</a:t>
            </a:r>
          </a:p>
        </p:txBody>
      </p:sp>
    </p:spTree>
    <p:extLst>
      <p:ext uri="{BB962C8B-B14F-4D97-AF65-F5344CB8AC3E}">
        <p14:creationId xmlns:p14="http://schemas.microsoft.com/office/powerpoint/2010/main" val="3195968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Remote Shell – Sample Code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19200"/>
            <a:ext cx="5697642" cy="4953000"/>
          </a:xfrm>
          <a:prstGeom prst="rect">
            <a:avLst/>
          </a:prstGeom>
        </p:spPr>
      </p:pic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381000" y="6324600"/>
            <a:ext cx="11195051" cy="334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4488" indent="-344488" algn="l" defTabSz="457200" rtl="0" eaLnBrk="0" fontAlgn="base" hangingPunct="0">
              <a:spcBef>
                <a:spcPts val="7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3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95338" indent="-338138" algn="l" defTabSz="457200" rtl="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39825" indent="-225425" algn="l" defTabSz="457200" rtl="0" eaLnBrk="0" fontAlgn="base" hangingPunct="0">
              <a:spcBef>
                <a:spcPts val="55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3375" indent="-23177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4225" indent="-225425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CC9900"/>
              </a:buClr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kern="0" dirty="0"/>
              <a:t>Practical Malware Analysis </a:t>
            </a:r>
            <a:r>
              <a:rPr lang="en-US" sz="1600" kern="0" dirty="0" err="1"/>
              <a:t>pg</a:t>
            </a:r>
            <a:r>
              <a:rPr lang="en-US" sz="1600" kern="0" dirty="0"/>
              <a:t> 148</a:t>
            </a:r>
          </a:p>
        </p:txBody>
      </p:sp>
    </p:spTree>
    <p:extLst>
      <p:ext uri="{BB962C8B-B14F-4D97-AF65-F5344CB8AC3E}">
        <p14:creationId xmlns:p14="http://schemas.microsoft.com/office/powerpoint/2010/main" val="3481235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Threads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06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Thread – sequence of instructions belonging to a process that is executed by the CPU</a:t>
            </a:r>
            <a:br>
              <a:rPr lang="en-US" dirty="0"/>
            </a:br>
            <a:endParaRPr lang="en-US" dirty="0"/>
          </a:p>
          <a:p>
            <a:r>
              <a:rPr lang="en-US" dirty="0"/>
              <a:t>Each process contains one or more threads</a:t>
            </a:r>
          </a:p>
          <a:p>
            <a:pPr lvl="1"/>
            <a:r>
              <a:rPr lang="en-US" dirty="0"/>
              <a:t>All threads share the process’ memory space</a:t>
            </a:r>
          </a:p>
          <a:p>
            <a:pPr lvl="1"/>
            <a:r>
              <a:rPr lang="en-US" dirty="0"/>
              <a:t>Each thread has its own registers and stack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Review</a:t>
            </a:r>
          </a:p>
        </p:txBody>
      </p:sp>
    </p:spTree>
    <p:extLst>
      <p:ext uri="{BB962C8B-B14F-4D97-AF65-F5344CB8AC3E}">
        <p14:creationId xmlns:p14="http://schemas.microsoft.com/office/powerpoint/2010/main" val="22600379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Done using the </a:t>
            </a:r>
            <a:r>
              <a:rPr lang="en-US" dirty="0" err="1"/>
              <a:t>CreateThread</a:t>
            </a:r>
            <a:r>
              <a:rPr lang="en-US" dirty="0"/>
              <a:t> function</a:t>
            </a:r>
          </a:p>
          <a:p>
            <a:pPr lvl="1"/>
            <a:r>
              <a:rPr lang="en-US" dirty="0"/>
              <a:t>Takes </a:t>
            </a:r>
            <a:r>
              <a:rPr lang="en-US" dirty="0" err="1"/>
              <a:t>lpStartAddress</a:t>
            </a:r>
            <a:r>
              <a:rPr lang="en-US" dirty="0"/>
              <a:t>, a pointer to a function</a:t>
            </a:r>
          </a:p>
          <a:p>
            <a:pPr lvl="1"/>
            <a:r>
              <a:rPr lang="en-US" dirty="0"/>
              <a:t>Also takes </a:t>
            </a:r>
            <a:r>
              <a:rPr lang="en-US" dirty="0" err="1"/>
              <a:t>lpParameter</a:t>
            </a:r>
            <a:r>
              <a:rPr lang="en-US" dirty="0"/>
              <a:t>, a single parameter to the function</a:t>
            </a:r>
          </a:p>
          <a:p>
            <a:pPr lvl="1"/>
            <a:r>
              <a:rPr lang="en-US" dirty="0"/>
              <a:t>The thread executes the function until it returns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Thread	</a:t>
            </a:r>
          </a:p>
        </p:txBody>
      </p:sp>
    </p:spTree>
    <p:extLst>
      <p:ext uri="{BB962C8B-B14F-4D97-AF65-F5344CB8AC3E}">
        <p14:creationId xmlns:p14="http://schemas.microsoft.com/office/powerpoint/2010/main" val="25551820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use </a:t>
            </a:r>
            <a:r>
              <a:rPr lang="en-US" dirty="0" err="1"/>
              <a:t>CreateThread</a:t>
            </a:r>
            <a:r>
              <a:rPr lang="en-US" dirty="0"/>
              <a:t> to covertly load a library into a process</a:t>
            </a:r>
          </a:p>
          <a:p>
            <a:endParaRPr lang="en-US" sz="1600" dirty="0"/>
          </a:p>
          <a:p>
            <a:r>
              <a:rPr lang="en-US" dirty="0"/>
              <a:t>Need to set certain parameters to </a:t>
            </a:r>
            <a:r>
              <a:rPr lang="en-US" dirty="0" err="1"/>
              <a:t>CreateThread</a:t>
            </a:r>
            <a:endParaRPr lang="en-US" dirty="0"/>
          </a:p>
          <a:p>
            <a:pPr lvl="1"/>
            <a:r>
              <a:rPr lang="en-US" dirty="0"/>
              <a:t>Pass the address of the </a:t>
            </a:r>
            <a:r>
              <a:rPr lang="en-US" dirty="0" err="1"/>
              <a:t>LoadLibrary</a:t>
            </a:r>
            <a:r>
              <a:rPr lang="en-US" dirty="0"/>
              <a:t> Windows API function as the </a:t>
            </a:r>
            <a:r>
              <a:rPr lang="en-US" dirty="0" err="1"/>
              <a:t>lpStartAddress</a:t>
            </a:r>
            <a:r>
              <a:rPr lang="en-US" dirty="0"/>
              <a:t> parameter</a:t>
            </a:r>
          </a:p>
          <a:p>
            <a:pPr lvl="1"/>
            <a:r>
              <a:rPr lang="en-US" dirty="0"/>
              <a:t>Pass the name of the desired library as </a:t>
            </a:r>
            <a:r>
              <a:rPr lang="en-US" dirty="0" err="1"/>
              <a:t>lpParameter</a:t>
            </a:r>
            <a:endParaRPr lang="en-US" dirty="0"/>
          </a:p>
          <a:p>
            <a:pPr lvl="1"/>
            <a:endParaRPr lang="en-US" sz="1600" dirty="0"/>
          </a:p>
          <a:p>
            <a:r>
              <a:rPr lang="en-US" dirty="0"/>
              <a:t>Even more stealthy if “</a:t>
            </a:r>
            <a:r>
              <a:rPr lang="en-US" dirty="0" err="1"/>
              <a:t>LoadLibrary</a:t>
            </a:r>
            <a:r>
              <a:rPr lang="en-US" dirty="0"/>
              <a:t>” and the name of the library are obfuscated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Stealthy DLL Loading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2759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Services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88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Service – a task that runs in the background without an associated process or thread</a:t>
            </a:r>
          </a:p>
          <a:p>
            <a:endParaRPr lang="en-US" dirty="0"/>
          </a:p>
          <a:p>
            <a:r>
              <a:rPr lang="en-US" dirty="0"/>
              <a:t>Managed by the Windows service manager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Services Review</a:t>
            </a:r>
          </a:p>
        </p:txBody>
      </p:sp>
    </p:spTree>
    <p:extLst>
      <p:ext uri="{BB962C8B-B14F-4D97-AF65-F5344CB8AC3E}">
        <p14:creationId xmlns:p14="http://schemas.microsoft.com/office/powerpoint/2010/main" val="4256995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Control flow graphs in IDA/</a:t>
            </a:r>
            <a:r>
              <a:rPr lang="en-US" dirty="0" err="1"/>
              <a:t>Ghidra</a:t>
            </a:r>
            <a:r>
              <a:rPr lang="en-US" dirty="0"/>
              <a:t> are very useful for analyzing the malware’s possible execution paths</a:t>
            </a:r>
          </a:p>
          <a:p>
            <a:pPr lvl="1"/>
            <a:r>
              <a:rPr lang="en-US" dirty="0"/>
              <a:t>Function calls, loops, if statements, etc.</a:t>
            </a:r>
          </a:p>
          <a:p>
            <a:pPr lvl="1"/>
            <a:endParaRPr lang="en-US" dirty="0"/>
          </a:p>
          <a:p>
            <a:r>
              <a:rPr lang="en-US" dirty="0"/>
              <a:t>But execution can change in ways other than jumps and calls</a:t>
            </a:r>
          </a:p>
          <a:p>
            <a:endParaRPr lang="en-US" dirty="0"/>
          </a:p>
          <a:p>
            <a:r>
              <a:rPr lang="en-US" dirty="0"/>
              <a:t>Often need to find out how the malware is executing different areas of code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Following Malware Execution</a:t>
            </a:r>
          </a:p>
        </p:txBody>
      </p:sp>
    </p:spTree>
    <p:extLst>
      <p:ext uri="{BB962C8B-B14F-4D97-AF65-F5344CB8AC3E}">
        <p14:creationId xmlns:p14="http://schemas.microsoft.com/office/powerpoint/2010/main" val="17223373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set to automatically run when the computer boots</a:t>
            </a:r>
          </a:p>
          <a:p>
            <a:pPr lvl="1"/>
            <a:r>
              <a:rPr lang="en-US" dirty="0"/>
              <a:t>Gives persistence</a:t>
            </a:r>
          </a:p>
          <a:p>
            <a:endParaRPr lang="en-US" dirty="0"/>
          </a:p>
          <a:p>
            <a:r>
              <a:rPr lang="en-US" dirty="0"/>
              <a:t>Often run with SYSTEM privileges</a:t>
            </a:r>
          </a:p>
          <a:p>
            <a:pPr lvl="1"/>
            <a:r>
              <a:rPr lang="en-US" dirty="0"/>
              <a:t>But need admin to specify this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Malware Uses Services</a:t>
            </a:r>
          </a:p>
        </p:txBody>
      </p:sp>
    </p:spTree>
    <p:extLst>
      <p:ext uri="{BB962C8B-B14F-4D97-AF65-F5344CB8AC3E}">
        <p14:creationId xmlns:p14="http://schemas.microsoft.com/office/powerpoint/2010/main" val="17570835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OpenSCManager</a:t>
            </a:r>
            <a:r>
              <a:rPr lang="en-US" dirty="0"/>
              <a:t> – Returns a handle to the service control manager, which is needed for all other service-related API calls</a:t>
            </a:r>
          </a:p>
          <a:p>
            <a:endParaRPr lang="en-US" dirty="0"/>
          </a:p>
          <a:p>
            <a:r>
              <a:rPr lang="en-US" dirty="0" err="1"/>
              <a:t>CreateService</a:t>
            </a:r>
            <a:r>
              <a:rPr lang="en-US" dirty="0"/>
              <a:t> – Adds a new service to the service control manager</a:t>
            </a:r>
          </a:p>
          <a:p>
            <a:pPr lvl="1"/>
            <a:r>
              <a:rPr lang="en-US" dirty="0"/>
              <a:t>Can specify that the service automatically runs at boot</a:t>
            </a:r>
          </a:p>
          <a:p>
            <a:endParaRPr lang="en-US" dirty="0"/>
          </a:p>
          <a:p>
            <a:r>
              <a:rPr lang="en-US" dirty="0" err="1"/>
              <a:t>StartService</a:t>
            </a:r>
            <a:r>
              <a:rPr lang="en-US" dirty="0"/>
              <a:t> – Starts a service manually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/ Starting a Service</a:t>
            </a:r>
          </a:p>
        </p:txBody>
      </p:sp>
    </p:spTree>
    <p:extLst>
      <p:ext uri="{BB962C8B-B14F-4D97-AF65-F5344CB8AC3E}">
        <p14:creationId xmlns:p14="http://schemas.microsoft.com/office/powerpoint/2010/main" val="2048289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DLLs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571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 Link Library</a:t>
            </a:r>
          </a:p>
          <a:p>
            <a:endParaRPr lang="en-US" dirty="0"/>
          </a:p>
          <a:p>
            <a:r>
              <a:rPr lang="en-US" dirty="0"/>
              <a:t>Exports functions for other executables to use</a:t>
            </a:r>
          </a:p>
          <a:p>
            <a:endParaRPr lang="en-US" dirty="0"/>
          </a:p>
          <a:p>
            <a:r>
              <a:rPr lang="en-US" dirty="0"/>
              <a:t>Advantage: can be shared among running processes, saving memory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DLL Review</a:t>
            </a:r>
          </a:p>
        </p:txBody>
      </p:sp>
    </p:spTree>
    <p:extLst>
      <p:ext uri="{BB962C8B-B14F-4D97-AF65-F5344CB8AC3E}">
        <p14:creationId xmlns:p14="http://schemas.microsoft.com/office/powerpoint/2010/main" val="2735689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storing malicious code</a:t>
            </a:r>
          </a:p>
          <a:p>
            <a:pPr lvl="1"/>
            <a:r>
              <a:rPr lang="en-US" dirty="0"/>
              <a:t>May export functions to other malware files</a:t>
            </a:r>
          </a:p>
          <a:p>
            <a:pPr lvl="1"/>
            <a:r>
              <a:rPr lang="en-US" dirty="0"/>
              <a:t>May be loaded into another process</a:t>
            </a:r>
          </a:p>
          <a:p>
            <a:pPr marL="457200" lvl="1" indent="0">
              <a:buNone/>
            </a:pPr>
            <a:endParaRPr lang="en-US" sz="1200" dirty="0"/>
          </a:p>
          <a:p>
            <a:r>
              <a:rPr lang="en-US" dirty="0"/>
              <a:t>By using Windows DLLs</a:t>
            </a:r>
          </a:p>
          <a:p>
            <a:pPr lvl="1"/>
            <a:r>
              <a:rPr lang="en-US" dirty="0"/>
              <a:t>To interact with the operating system via Windows API functions</a:t>
            </a:r>
          </a:p>
          <a:p>
            <a:pPr lvl="1"/>
            <a:endParaRPr lang="en-US" sz="1200" dirty="0"/>
          </a:p>
          <a:p>
            <a:r>
              <a:rPr lang="en-US" dirty="0"/>
              <a:t>By using third-party DLLs</a:t>
            </a:r>
          </a:p>
          <a:p>
            <a:pPr lvl="1"/>
            <a:r>
              <a:rPr lang="en-US" dirty="0"/>
              <a:t>To interact with other non-Windows programs</a:t>
            </a:r>
          </a:p>
          <a:p>
            <a:pPr lvl="1"/>
            <a:r>
              <a:rPr lang="en-US" dirty="0"/>
              <a:t>To use a library that may not be on the victim’s machine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Malware Uses DLLs</a:t>
            </a:r>
          </a:p>
        </p:txBody>
      </p:sp>
    </p:spTree>
    <p:extLst>
      <p:ext uri="{BB962C8B-B14F-4D97-AF65-F5344CB8AC3E}">
        <p14:creationId xmlns:p14="http://schemas.microsoft.com/office/powerpoint/2010/main" val="3185145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371600"/>
            <a:ext cx="11195051" cy="4830763"/>
          </a:xfrm>
        </p:spPr>
        <p:txBody>
          <a:bodyPr/>
          <a:lstStyle/>
          <a:p>
            <a:r>
              <a:rPr lang="en-US" dirty="0"/>
              <a:t>DLLs have many points where code can be executed from</a:t>
            </a:r>
          </a:p>
          <a:p>
            <a:pPr lvl="1"/>
            <a:r>
              <a:rPr lang="en-US" dirty="0"/>
              <a:t>Each exported function</a:t>
            </a:r>
          </a:p>
          <a:p>
            <a:pPr lvl="1"/>
            <a:r>
              <a:rPr lang="en-US" dirty="0" err="1"/>
              <a:t>DllMain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err="1"/>
              <a:t>DllMain</a:t>
            </a:r>
            <a:r>
              <a:rPr lang="en-US" dirty="0"/>
              <a:t> is called whenever a process loads or unloads the DLL</a:t>
            </a:r>
          </a:p>
          <a:p>
            <a:pPr lvl="1"/>
            <a:r>
              <a:rPr lang="en-US" dirty="0"/>
              <a:t>Normally used for managing any resources specific to a process, but malware sometimes uses it for other purposes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Analyzing DLLs</a:t>
            </a:r>
          </a:p>
        </p:txBody>
      </p:sp>
    </p:spTree>
    <p:extLst>
      <p:ext uri="{BB962C8B-B14F-4D97-AF65-F5344CB8AC3E}">
        <p14:creationId xmlns:p14="http://schemas.microsoft.com/office/powerpoint/2010/main" val="520270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Processes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9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– program in execution</a:t>
            </a:r>
          </a:p>
          <a:p>
            <a:endParaRPr lang="en-US" dirty="0"/>
          </a:p>
          <a:p>
            <a:r>
              <a:rPr lang="en-US" dirty="0"/>
              <a:t>Used to keep programs from interfering with each other</a:t>
            </a:r>
          </a:p>
          <a:p>
            <a:pPr lvl="1"/>
            <a:r>
              <a:rPr lang="en-US" dirty="0"/>
              <a:t>Have separate address spaces</a:t>
            </a:r>
          </a:p>
          <a:p>
            <a:pPr lvl="1"/>
            <a:r>
              <a:rPr lang="en-US" dirty="0"/>
              <a:t>OS manages how processes access shared resources (CPU, filesystem, hardware, etc.)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Review	</a:t>
            </a:r>
          </a:p>
        </p:txBody>
      </p:sp>
    </p:spTree>
    <p:extLst>
      <p:ext uri="{BB962C8B-B14F-4D97-AF65-F5344CB8AC3E}">
        <p14:creationId xmlns:p14="http://schemas.microsoft.com/office/powerpoint/2010/main" val="1889973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CreateProcess</a:t>
            </a:r>
            <a:r>
              <a:rPr lang="en-US" dirty="0"/>
              <a:t> function is typically used to create a process</a:t>
            </a:r>
          </a:p>
          <a:p>
            <a:endParaRPr lang="en-US" dirty="0"/>
          </a:p>
          <a:p>
            <a:r>
              <a:rPr lang="en-US" dirty="0"/>
              <a:t>Has many parameters, gives caller a high amount of control over how the process is created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Process</a:t>
            </a:r>
          </a:p>
        </p:txBody>
      </p:sp>
    </p:spTree>
    <p:extLst>
      <p:ext uri="{BB962C8B-B14F-4D97-AF65-F5344CB8AC3E}">
        <p14:creationId xmlns:p14="http://schemas.microsoft.com/office/powerpoint/2010/main" val="139110101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">
      <a:dk1>
        <a:srgbClr val="000000"/>
      </a:dk1>
      <a:lt1>
        <a:srgbClr val="0000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B812F"/>
      </a:hlink>
      <a:folHlink>
        <a:srgbClr val="CC9900"/>
      </a:folHlink>
    </a:clrScheme>
    <a:fontScheme name="Blank Presentation">
      <a:majorFont>
        <a:latin typeface="Garamond"/>
        <a:ea typeface="DejaVu LGC Sans"/>
        <a:cs typeface="DejaVu LGC Sans"/>
      </a:majorFont>
      <a:minorFont>
        <a:latin typeface="Arial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50597</TotalTime>
  <Words>640</Words>
  <Application>Microsoft Office PowerPoint</Application>
  <PresentationFormat>Widescreen</PresentationFormat>
  <Paragraphs>105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Garamond</vt:lpstr>
      <vt:lpstr>Times New Roman</vt:lpstr>
      <vt:lpstr>Wingdings</vt:lpstr>
      <vt:lpstr>Blank Presentation</vt:lpstr>
      <vt:lpstr>CMSC 449/691 Malware Analysis</vt:lpstr>
      <vt:lpstr>Following Malware Execution</vt:lpstr>
      <vt:lpstr>DLLs</vt:lpstr>
      <vt:lpstr>DLL Review</vt:lpstr>
      <vt:lpstr>How Malware Uses DLLs</vt:lpstr>
      <vt:lpstr>Analyzing DLLs</vt:lpstr>
      <vt:lpstr>Processes</vt:lpstr>
      <vt:lpstr>Process Review </vt:lpstr>
      <vt:lpstr>Creating a Process</vt:lpstr>
      <vt:lpstr>Running an Embedded Executable</vt:lpstr>
      <vt:lpstr>Creating a Remote Shell</vt:lpstr>
      <vt:lpstr>Creating a Remote Shell</vt:lpstr>
      <vt:lpstr>Creating a Remote Shell – Sample Code</vt:lpstr>
      <vt:lpstr>Threads</vt:lpstr>
      <vt:lpstr>Thread Review</vt:lpstr>
      <vt:lpstr>Creating a Thread </vt:lpstr>
      <vt:lpstr>Stealthy DLL Loading</vt:lpstr>
      <vt:lpstr>Services</vt:lpstr>
      <vt:lpstr>Services Review</vt:lpstr>
      <vt:lpstr>Why Malware Uses Services</vt:lpstr>
      <vt:lpstr>Creating / Starting a Service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426 Principles of Computer Security</dc:title>
  <dc:creator>Katherine Gibson</dc:creator>
  <cp:lastModifiedBy>Charles Nicholas</cp:lastModifiedBy>
  <cp:revision>925</cp:revision>
  <cp:lastPrinted>2009-04-22T19:24:48Z</cp:lastPrinted>
  <dcterms:created xsi:type="dcterms:W3CDTF">2013-08-18T19:22:46Z</dcterms:created>
  <dcterms:modified xsi:type="dcterms:W3CDTF">2025-03-26T21:12:45Z</dcterms:modified>
</cp:coreProperties>
</file>